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aleway"/>
      <p:regular r:id="rId36"/>
      <p:bold r:id="rId37"/>
      <p:italic r:id="rId38"/>
      <p:boldItalic r:id="rId39"/>
    </p:embeddedFont>
    <p:embeddedFont>
      <p:font typeface="Roboto"/>
      <p:regular r:id="rId40"/>
      <p:bold r:id="rId41"/>
      <p:italic r:id="rId42"/>
      <p:boldItalic r:id="rId43"/>
    </p:embeddedFont>
    <p:embeddedFont>
      <p:font typeface="Lato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B3E9203-4113-4C92-935F-9530A241997A}">
  <a:tblStyle styleId="{0B3E9203-4113-4C92-935F-9530A24199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20" Type="http://schemas.openxmlformats.org/officeDocument/2006/relationships/slide" Target="slides/slide15.xml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22" Type="http://schemas.openxmlformats.org/officeDocument/2006/relationships/slide" Target="slides/slide17.xml"/><Relationship Id="rId44" Type="http://schemas.openxmlformats.org/officeDocument/2006/relationships/font" Target="fonts/Lato-regular.fntdata"/><Relationship Id="rId21" Type="http://schemas.openxmlformats.org/officeDocument/2006/relationships/slide" Target="slides/slide16.xml"/><Relationship Id="rId43" Type="http://schemas.openxmlformats.org/officeDocument/2006/relationships/font" Target="fonts/Roboto-boldItalic.fntdata"/><Relationship Id="rId24" Type="http://schemas.openxmlformats.org/officeDocument/2006/relationships/slide" Target="slides/slide19.xml"/><Relationship Id="rId46" Type="http://schemas.openxmlformats.org/officeDocument/2006/relationships/font" Target="fonts/Lato-italic.fntdata"/><Relationship Id="rId23" Type="http://schemas.openxmlformats.org/officeDocument/2006/relationships/slide" Target="slides/slide18.xml"/><Relationship Id="rId45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Lato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aleway-bold.fntdata"/><Relationship Id="rId14" Type="http://schemas.openxmlformats.org/officeDocument/2006/relationships/slide" Target="slides/slide9.xml"/><Relationship Id="rId36" Type="http://schemas.openxmlformats.org/officeDocument/2006/relationships/font" Target="fonts/Raleway-regular.fntdata"/><Relationship Id="rId17" Type="http://schemas.openxmlformats.org/officeDocument/2006/relationships/slide" Target="slides/slide12.xml"/><Relationship Id="rId39" Type="http://schemas.openxmlformats.org/officeDocument/2006/relationships/font" Target="fonts/Raleway-boldItalic.fntdata"/><Relationship Id="rId16" Type="http://schemas.openxmlformats.org/officeDocument/2006/relationships/slide" Target="slides/slide11.xml"/><Relationship Id="rId38" Type="http://schemas.openxmlformats.org/officeDocument/2006/relationships/font" Target="fonts/Raleway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Shape 3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Shape 3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Shape 3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hyperlink" Target="http://gallery.echartsjs.com/editor.html?c=xSyqx4IL0Z&amp;v=1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gallery.echartsjs.com/editor.html?c=xBJopNH8Cb&amp;v=1" TargetMode="External"/><Relationship Id="rId4" Type="http://schemas.openxmlformats.org/officeDocument/2006/relationships/image" Target="../media/image10.png"/><Relationship Id="rId5" Type="http://schemas.openxmlformats.org/officeDocument/2006/relationships/hyperlink" Target="http://gallery.echartsjs.com/editor.html?c=xBytH7PHAW&amp;v=1" TargetMode="External"/><Relationship Id="rId6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 txBox="1"/>
          <p:nvPr>
            <p:ph type="ctrTitle"/>
          </p:nvPr>
        </p:nvSpPr>
        <p:spPr>
          <a:xfrm>
            <a:off x="740575" y="1322450"/>
            <a:ext cx="4358400" cy="13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Using Twitter to Predict Box Office Performance</a:t>
            </a:r>
            <a:endParaRPr sz="3000"/>
          </a:p>
        </p:txBody>
      </p:sp>
      <p:sp>
        <p:nvSpPr>
          <p:cNvPr id="137" name="Shape 137"/>
          <p:cNvSpPr txBox="1"/>
          <p:nvPr>
            <p:ph idx="1" type="subTitle"/>
          </p:nvPr>
        </p:nvSpPr>
        <p:spPr>
          <a:xfrm>
            <a:off x="819100" y="2934375"/>
            <a:ext cx="3787800" cy="13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Xuewei Du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Haikun Du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 Zhang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Yigang (Jack) Wang</a:t>
            </a:r>
            <a:endParaRPr/>
          </a:p>
        </p:txBody>
      </p:sp>
      <p:pic>
        <p:nvPicPr>
          <p:cNvPr descr="happy death day.png"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5825" y="1606125"/>
            <a:ext cx="3514525" cy="206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Work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Data Acquisition and Exploratory Data Analysis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5963" y="812876"/>
            <a:ext cx="5803968" cy="390905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Shape 23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Tweet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Length</a:t>
            </a:r>
            <a:endParaRPr/>
          </a:p>
        </p:txBody>
      </p:sp>
      <p:sp>
        <p:nvSpPr>
          <p:cNvPr id="237" name="Shape 237"/>
          <p:cNvSpPr/>
          <p:nvPr/>
        </p:nvSpPr>
        <p:spPr>
          <a:xfrm>
            <a:off x="0" y="0"/>
            <a:ext cx="9144000" cy="45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 txBox="1"/>
          <p:nvPr>
            <p:ph type="title"/>
          </p:nvPr>
        </p:nvSpPr>
        <p:spPr>
          <a:xfrm>
            <a:off x="335275" y="31650"/>
            <a:ext cx="62697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Data Acquisition and Exploratory Data Analysis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Tweet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Length</a:t>
            </a:r>
            <a:endParaRPr/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1100" y="840100"/>
            <a:ext cx="5769699" cy="3937651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Shape 245"/>
          <p:cNvSpPr/>
          <p:nvPr/>
        </p:nvSpPr>
        <p:spPr>
          <a:xfrm>
            <a:off x="0" y="0"/>
            <a:ext cx="9144000" cy="45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Shape 246"/>
          <p:cNvSpPr txBox="1"/>
          <p:nvPr>
            <p:ph type="title"/>
          </p:nvPr>
        </p:nvSpPr>
        <p:spPr>
          <a:xfrm>
            <a:off x="346425" y="31650"/>
            <a:ext cx="60579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Data Acquisition and Exploratory Data Analysis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Work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Data Cleaning</a:t>
            </a:r>
            <a:endParaRPr sz="2400"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b="0" lang="en" sz="2400"/>
              <a:t>Eliminate non-English words, some punctuation marks and stopwords, etc.</a:t>
            </a:r>
            <a:endParaRPr b="0"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</a:t>
            </a:r>
            <a:r>
              <a:rPr lang="en"/>
              <a:t> a tweet  influence a movie’s box office?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Shape 257"/>
          <p:cNvSpPr txBox="1"/>
          <p:nvPr>
            <p:ph type="title"/>
          </p:nvPr>
        </p:nvSpPr>
        <p:spPr>
          <a:xfrm>
            <a:off x="4859525" y="1246250"/>
            <a:ext cx="3496800" cy="22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Current Work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</a:pPr>
            <a:r>
              <a:rPr lang="en" sz="2400">
                <a:solidFill>
                  <a:schemeClr val="dk1"/>
                </a:solidFill>
              </a:rPr>
              <a:t>Feature Extraction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 </a:t>
            </a:r>
            <a:endParaRPr/>
          </a:p>
        </p:txBody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729450" y="2078875"/>
            <a:ext cx="7688700" cy="26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Chop twitter texts into single words.</a:t>
            </a:r>
            <a:endParaRPr sz="1800"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Compute the occurrence frequency of unigrams and bigrams in twitter reviews.</a:t>
            </a:r>
            <a:endParaRPr sz="1800"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 TF -IDF method to evaluate how important a word is in a document and select top 1000 words with the highest frequency.</a:t>
            </a:r>
            <a:endParaRPr sz="1800"/>
          </a:p>
        </p:txBody>
      </p:sp>
      <p:sp>
        <p:nvSpPr>
          <p:cNvPr id="264" name="Shape 264"/>
          <p:cNvSpPr/>
          <p:nvPr/>
        </p:nvSpPr>
        <p:spPr>
          <a:xfrm>
            <a:off x="0" y="0"/>
            <a:ext cx="9144000" cy="45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Shape 265"/>
          <p:cNvSpPr txBox="1"/>
          <p:nvPr>
            <p:ph type="title"/>
          </p:nvPr>
        </p:nvSpPr>
        <p:spPr>
          <a:xfrm>
            <a:off x="346425" y="26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Feature Extraction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ole_page.png" id="270" name="Shape 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2574" y="747975"/>
            <a:ext cx="4771850" cy="41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Shape 27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Shape 272"/>
          <p:cNvSpPr/>
          <p:nvPr/>
        </p:nvSpPr>
        <p:spPr>
          <a:xfrm>
            <a:off x="0" y="0"/>
            <a:ext cx="91440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Shape 273"/>
          <p:cNvSpPr txBox="1"/>
          <p:nvPr>
            <p:ph type="title"/>
          </p:nvPr>
        </p:nvSpPr>
        <p:spPr>
          <a:xfrm>
            <a:off x="346425" y="26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Feature Extraction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of twitter topics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10_13.png" id="279" name="Shape 2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550" y="1930046"/>
            <a:ext cx="3207900" cy="275880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Shape 280"/>
          <p:cNvSpPr txBox="1"/>
          <p:nvPr>
            <p:ph idx="1" type="body"/>
          </p:nvPr>
        </p:nvSpPr>
        <p:spPr>
          <a:xfrm>
            <a:off x="1567650" y="4669675"/>
            <a:ext cx="1456500" cy="4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2017/10/13</a:t>
            </a:r>
            <a:endParaRPr b="1" sz="1800"/>
          </a:p>
        </p:txBody>
      </p:sp>
      <p:cxnSp>
        <p:nvCxnSpPr>
          <p:cNvPr id="281" name="Shape 281"/>
          <p:cNvCxnSpPr/>
          <p:nvPr/>
        </p:nvCxnSpPr>
        <p:spPr>
          <a:xfrm>
            <a:off x="4171950" y="3223975"/>
            <a:ext cx="4050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10_22.png" id="282" name="Shape 2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1700" y="1930050"/>
            <a:ext cx="3207900" cy="27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Shape 283"/>
          <p:cNvSpPr txBox="1"/>
          <p:nvPr>
            <p:ph idx="1" type="body"/>
          </p:nvPr>
        </p:nvSpPr>
        <p:spPr>
          <a:xfrm>
            <a:off x="5987250" y="4669675"/>
            <a:ext cx="1456500" cy="4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2017/10/22</a:t>
            </a:r>
            <a:endParaRPr b="1" sz="1800"/>
          </a:p>
        </p:txBody>
      </p:sp>
      <p:sp>
        <p:nvSpPr>
          <p:cNvPr id="284" name="Shape 284"/>
          <p:cNvSpPr/>
          <p:nvPr/>
        </p:nvSpPr>
        <p:spPr>
          <a:xfrm>
            <a:off x="0" y="0"/>
            <a:ext cx="9144000" cy="43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Shape 285"/>
          <p:cNvSpPr txBox="1"/>
          <p:nvPr>
            <p:ph type="title"/>
          </p:nvPr>
        </p:nvSpPr>
        <p:spPr>
          <a:xfrm>
            <a:off x="346425" y="189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Feature Extraction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 features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Top10 Hot words.png" id="291" name="Shape 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1930050"/>
            <a:ext cx="6822514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Shape 292"/>
          <p:cNvSpPr/>
          <p:nvPr/>
        </p:nvSpPr>
        <p:spPr>
          <a:xfrm>
            <a:off x="0" y="0"/>
            <a:ext cx="9144000" cy="41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Shape 293"/>
          <p:cNvSpPr txBox="1"/>
          <p:nvPr>
            <p:ph type="title"/>
          </p:nvPr>
        </p:nvSpPr>
        <p:spPr>
          <a:xfrm>
            <a:off x="346425" y="189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Feature Extraction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94" name="Shape 294"/>
          <p:cNvSpPr txBox="1"/>
          <p:nvPr/>
        </p:nvSpPr>
        <p:spPr>
          <a:xfrm>
            <a:off x="4800600" y="915650"/>
            <a:ext cx="39888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http://gallery.echartsjs.com/editor.html?c=xSyqx4IL0Z&amp;v=1</a:t>
            </a:r>
            <a:r>
              <a:rPr lang="en" sz="10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       </a:t>
            </a:r>
            <a:endParaRPr sz="10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 password：22vXK5</a:t>
            </a:r>
            <a:endParaRPr sz="10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20 features Trends</a:t>
            </a:r>
            <a:endParaRPr/>
          </a:p>
        </p:txBody>
      </p:sp>
      <p:sp>
        <p:nvSpPr>
          <p:cNvPr id="300" name="Shape 300"/>
          <p:cNvSpPr txBox="1"/>
          <p:nvPr/>
        </p:nvSpPr>
        <p:spPr>
          <a:xfrm>
            <a:off x="289350" y="4551600"/>
            <a:ext cx="3875100" cy="82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http://gallery.echartsjs.com/editor.html?c=xBJopNH8Cb&amp;v=1</a:t>
            </a:r>
            <a:r>
              <a:rPr lang="en" sz="10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0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Password</a:t>
            </a:r>
            <a:r>
              <a:rPr lang="en" sz="10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：BcDu6K</a:t>
            </a:r>
            <a:endParaRPr sz="10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Hot features Trends (1).png" id="301" name="Shape 3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350" y="1981800"/>
            <a:ext cx="3781449" cy="265602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Shape 302"/>
          <p:cNvSpPr txBox="1"/>
          <p:nvPr/>
        </p:nvSpPr>
        <p:spPr>
          <a:xfrm>
            <a:off x="4483350" y="4105050"/>
            <a:ext cx="4087200" cy="16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5"/>
              </a:rPr>
              <a:t>http://gallery.echartsjs.com/editor.html?c=xBytH7PHAW&amp;v=1</a:t>
            </a:r>
            <a:r>
              <a:rPr lang="en" sz="10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0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Password：vgKkCF</a:t>
            </a:r>
            <a:endParaRPr sz="10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top20feature.png" id="303" name="Shape 30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28000" y="1916425"/>
            <a:ext cx="3638023" cy="274585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Shape 304"/>
          <p:cNvSpPr/>
          <p:nvPr/>
        </p:nvSpPr>
        <p:spPr>
          <a:xfrm>
            <a:off x="0" y="0"/>
            <a:ext cx="9144000" cy="41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Shape 305"/>
          <p:cNvSpPr txBox="1"/>
          <p:nvPr>
            <p:ph type="title"/>
          </p:nvPr>
        </p:nvSpPr>
        <p:spPr>
          <a:xfrm>
            <a:off x="346425" y="189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Feature Extraction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10-31 at 12.00.01 PM.png"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728"/>
            <a:ext cx="9143999" cy="4982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Work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Sentiment Analysis</a:t>
            </a:r>
            <a:endParaRPr sz="2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Based on lexicons of sentiment-related words</a:t>
            </a:r>
            <a:endParaRPr sz="1800"/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16" name="Shape 316"/>
          <p:cNvSpPr txBox="1"/>
          <p:nvPr>
            <p:ph type="title"/>
          </p:nvPr>
        </p:nvSpPr>
        <p:spPr>
          <a:xfrm>
            <a:off x="729450" y="1318650"/>
            <a:ext cx="92451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</a:t>
            </a:r>
            <a:r>
              <a:rPr i="1" lang="en"/>
              <a:t>SentimentIntensityAnalyzer() </a:t>
            </a:r>
            <a:r>
              <a:rPr i="1" lang="en"/>
              <a:t> </a:t>
            </a:r>
            <a:r>
              <a:rPr lang="en"/>
              <a:t>from NLTK</a:t>
            </a:r>
            <a:endParaRPr/>
          </a:p>
        </p:txBody>
      </p:sp>
      <p:sp>
        <p:nvSpPr>
          <p:cNvPr id="317" name="Shape 317"/>
          <p:cNvSpPr/>
          <p:nvPr/>
        </p:nvSpPr>
        <p:spPr>
          <a:xfrm>
            <a:off x="0" y="0"/>
            <a:ext cx="9144000" cy="46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Shape 318"/>
          <p:cNvSpPr txBox="1"/>
          <p:nvPr>
            <p:ph type="title"/>
          </p:nvPr>
        </p:nvSpPr>
        <p:spPr>
          <a:xfrm>
            <a:off x="346425" y="372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Sentiment Analysis</a:t>
            </a:r>
            <a:endParaRPr sz="1400">
              <a:solidFill>
                <a:srgbClr val="FFFFFF"/>
              </a:solidFill>
            </a:endParaRPr>
          </a:p>
        </p:txBody>
      </p:sp>
      <p:graphicFrame>
        <p:nvGraphicFramePr>
          <p:cNvPr id="319" name="Shape 319"/>
          <p:cNvGraphicFramePr/>
          <p:nvPr/>
        </p:nvGraphicFramePr>
        <p:xfrm>
          <a:off x="952500" y="2712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{0B3E9203-4113-4C92-935F-9530A241997A}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Word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Sentiment Rating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</a:t>
                      </a:r>
                      <a:r>
                        <a:rPr lang="en"/>
                        <a:t>ood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great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</a:t>
                      </a:r>
                      <a:r>
                        <a:rPr lang="en"/>
                        <a:t>ragedy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-3.4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</a:t>
                      </a:r>
                      <a:r>
                        <a:rPr lang="en"/>
                        <a:t>nsane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-1.7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325" name="Shape 325"/>
          <p:cNvSpPr txBox="1"/>
          <p:nvPr>
            <p:ph type="title"/>
          </p:nvPr>
        </p:nvSpPr>
        <p:spPr>
          <a:xfrm>
            <a:off x="167350" y="1318650"/>
            <a:ext cx="43176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r>
              <a:rPr lang="en"/>
              <a:t>Sentiment Changes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Over 24h</a:t>
            </a:r>
            <a:endParaRPr/>
          </a:p>
        </p:txBody>
      </p:sp>
      <p:sp>
        <p:nvSpPr>
          <p:cNvPr id="326" name="Shape 326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300"/>
          </a:p>
        </p:txBody>
      </p:sp>
      <p:pic>
        <p:nvPicPr>
          <p:cNvPr descr="Sentimental Time Series.png"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8000" y="649925"/>
            <a:ext cx="4566849" cy="3728201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/>
          <p:nvPr/>
        </p:nvSpPr>
        <p:spPr>
          <a:xfrm>
            <a:off x="0" y="0"/>
            <a:ext cx="9144000" cy="46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Shape 329"/>
          <p:cNvSpPr txBox="1"/>
          <p:nvPr>
            <p:ph type="title"/>
          </p:nvPr>
        </p:nvSpPr>
        <p:spPr>
          <a:xfrm>
            <a:off x="346425" y="372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Sentiment Analysis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335" name="Shape 335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300"/>
          </a:p>
        </p:txBody>
      </p:sp>
      <p:pic>
        <p:nvPicPr>
          <p:cNvPr descr="Daily Sum.png" id="336" name="Shape 3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6313" y="527163"/>
            <a:ext cx="4550224" cy="3776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Shape 337"/>
          <p:cNvSpPr/>
          <p:nvPr/>
        </p:nvSpPr>
        <p:spPr>
          <a:xfrm>
            <a:off x="0" y="0"/>
            <a:ext cx="9144000" cy="45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Shape 338"/>
          <p:cNvSpPr txBox="1"/>
          <p:nvPr>
            <p:ph type="title"/>
          </p:nvPr>
        </p:nvSpPr>
        <p:spPr>
          <a:xfrm>
            <a:off x="346425" y="3165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Sentiment Analysis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339" name="Shape 339"/>
          <p:cNvSpPr txBox="1"/>
          <p:nvPr>
            <p:ph type="title"/>
          </p:nvPr>
        </p:nvSpPr>
        <p:spPr>
          <a:xfrm>
            <a:off x="167350" y="1318650"/>
            <a:ext cx="43176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Sentiment Changes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Over First 10 Days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345" name="Shape 34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Positive vs Total Negative</a:t>
            </a:r>
            <a:endParaRPr/>
          </a:p>
        </p:txBody>
      </p:sp>
      <p:sp>
        <p:nvSpPr>
          <p:cNvPr id="346" name="Shape 346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300"/>
          </a:p>
        </p:txBody>
      </p:sp>
      <p:pic>
        <p:nvPicPr>
          <p:cNvPr descr="PvN1.png" id="347" name="Shape 3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8986" y="1601475"/>
            <a:ext cx="3024875" cy="29008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vN2.png" id="348" name="Shape 3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0500" y="686025"/>
            <a:ext cx="1329175" cy="91545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Shape 349"/>
          <p:cNvSpPr/>
          <p:nvPr/>
        </p:nvSpPr>
        <p:spPr>
          <a:xfrm>
            <a:off x="0" y="0"/>
            <a:ext cx="91440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Shape 350"/>
          <p:cNvSpPr txBox="1"/>
          <p:nvPr>
            <p:ph type="title"/>
          </p:nvPr>
        </p:nvSpPr>
        <p:spPr>
          <a:xfrm>
            <a:off x="346425" y="26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Sentiment Analysis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 sz="18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Classifier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Box Office Performance Prediction</a:t>
            </a:r>
            <a:endParaRPr sz="1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next?</a:t>
            </a:r>
            <a:endParaRPr/>
          </a:p>
        </p:txBody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Obtain daily Box-Office data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Train the model with historical Box-Office data and sentiment result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Future Box-Office performance prediction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Apply the streamline process from HW3 to classify movies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Generalizing prediction result to 300+ movies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- Revisit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10-31 at 12.00.01 PM.png" id="371" name="Shape 3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728"/>
            <a:ext cx="9143999" cy="4982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 &amp; 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9" name="Shape 149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· Introduction</a:t>
            </a:r>
            <a:endParaRPr sz="16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· Methodology</a:t>
            </a:r>
            <a:endParaRPr sz="16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· Current Work</a:t>
            </a:r>
            <a:endParaRPr sz="16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· Future Work</a:t>
            </a:r>
            <a:endParaRPr sz="16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· Q &amp; A</a:t>
            </a:r>
            <a:endParaRPr sz="16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Citation:</a:t>
            </a:r>
            <a:endParaRPr/>
          </a:p>
        </p:txBody>
      </p:sp>
      <p:sp>
        <p:nvSpPr>
          <p:cNvPr id="382" name="Shape 38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1. Happy Death Day. Adapt from “Happy Death Day,” by Nick Spake, 2017, retrieved from </a:t>
            </a:r>
            <a:r>
              <a:rPr lang="en"/>
              <a:t>https://images.flickreel.com/wp-content/uploads/2017/10/HappyDeathDay-Featured-01-1200x675.jpg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Slides 4 &amp; 29. Data Science Process. Adapted from "</a:t>
            </a:r>
            <a:r>
              <a:rPr lang="en"/>
              <a:t>Projects in Data Science</a:t>
            </a:r>
            <a:r>
              <a:rPr lang="en"/>
              <a:t>," by Houlihan, 2017, retrieved from </a:t>
            </a:r>
            <a:r>
              <a:rPr lang="en"/>
              <a:t>https://courseworks2.columbia.edu/courses/48086/files?preview=1523634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60" name="Shape 160"/>
          <p:cNvSpPr txBox="1"/>
          <p:nvPr>
            <p:ph idx="2" type="body"/>
          </p:nvPr>
        </p:nvSpPr>
        <p:spPr>
          <a:xfrm>
            <a:off x="4843025" y="1866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5036375" y="2153400"/>
            <a:ext cx="35061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Tweets can reflect the box office performance of a specific movie!</a:t>
            </a:r>
            <a:endParaRPr b="1"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557850" y="131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grpSp>
        <p:nvGrpSpPr>
          <p:cNvPr id="172" name="Shape 172"/>
          <p:cNvGrpSpPr/>
          <p:nvPr/>
        </p:nvGrpSpPr>
        <p:grpSpPr>
          <a:xfrm>
            <a:off x="3753863" y="1714187"/>
            <a:ext cx="2408000" cy="2993482"/>
            <a:chOff x="3318063" y="1368287"/>
            <a:chExt cx="2408000" cy="2993482"/>
          </a:xfrm>
        </p:grpSpPr>
        <p:sp>
          <p:nvSpPr>
            <p:cNvPr id="173" name="Shape 173"/>
            <p:cNvSpPr/>
            <p:nvPr/>
          </p:nvSpPr>
          <p:spPr>
            <a:xfrm>
              <a:off x="3595785" y="2775241"/>
              <a:ext cx="1853168" cy="919151"/>
            </a:xfrm>
            <a:custGeom>
              <a:pathLst>
                <a:path extrusionOk="0" h="12970" w="39012">
                  <a:moveTo>
                    <a:pt x="0" y="5914"/>
                  </a:moveTo>
                  <a:lnTo>
                    <a:pt x="19531" y="12970"/>
                  </a:lnTo>
                  <a:lnTo>
                    <a:pt x="39012" y="5914"/>
                  </a:lnTo>
                  <a:lnTo>
                    <a:pt x="195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174" name="Shape 174"/>
            <p:cNvSpPr/>
            <p:nvPr/>
          </p:nvSpPr>
          <p:spPr>
            <a:xfrm>
              <a:off x="3318063" y="3194383"/>
              <a:ext cx="1203867" cy="1167385"/>
            </a:xfrm>
            <a:custGeom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gradFill>
              <a:gsLst>
                <a:gs pos="0">
                  <a:srgbClr val="4D4D4D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75" name="Shape 175"/>
            <p:cNvSpPr/>
            <p:nvPr/>
          </p:nvSpPr>
          <p:spPr>
            <a:xfrm flipH="1">
              <a:off x="4522196" y="3194383"/>
              <a:ext cx="1203867" cy="1167385"/>
            </a:xfrm>
            <a:custGeom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</p:sp>
        <p:sp>
          <p:nvSpPr>
            <p:cNvPr id="176" name="Shape 176"/>
            <p:cNvSpPr/>
            <p:nvPr/>
          </p:nvSpPr>
          <p:spPr>
            <a:xfrm>
              <a:off x="3844034" y="2401368"/>
              <a:ext cx="1356545" cy="672851"/>
            </a:xfrm>
            <a:custGeom>
              <a:pathLst>
                <a:path extrusionOk="0" h="12970" w="39012">
                  <a:moveTo>
                    <a:pt x="0" y="5914"/>
                  </a:moveTo>
                  <a:lnTo>
                    <a:pt x="19531" y="12970"/>
                  </a:lnTo>
                  <a:lnTo>
                    <a:pt x="39012" y="5914"/>
                  </a:lnTo>
                  <a:lnTo>
                    <a:pt x="195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177" name="Shape 177"/>
            <p:cNvSpPr/>
            <p:nvPr/>
          </p:nvSpPr>
          <p:spPr>
            <a:xfrm>
              <a:off x="3930892" y="2272397"/>
              <a:ext cx="1175304" cy="581421"/>
            </a:xfrm>
            <a:custGeom>
              <a:pathLst>
                <a:path extrusionOk="0" h="16300" w="49248">
                  <a:moveTo>
                    <a:pt x="0" y="7554"/>
                  </a:moveTo>
                  <a:lnTo>
                    <a:pt x="24649" y="16300"/>
                  </a:lnTo>
                  <a:lnTo>
                    <a:pt x="49248" y="7604"/>
                  </a:lnTo>
                  <a:lnTo>
                    <a:pt x="2459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178" name="Shape 178"/>
            <p:cNvSpPr/>
            <p:nvPr/>
          </p:nvSpPr>
          <p:spPr>
            <a:xfrm>
              <a:off x="4052837" y="2081437"/>
              <a:ext cx="931314" cy="460727"/>
            </a:xfrm>
            <a:custGeom>
              <a:pathLst>
                <a:path extrusionOk="0" h="12970" w="39012">
                  <a:moveTo>
                    <a:pt x="0" y="5914"/>
                  </a:moveTo>
                  <a:lnTo>
                    <a:pt x="19531" y="12970"/>
                  </a:lnTo>
                  <a:lnTo>
                    <a:pt x="39012" y="5914"/>
                  </a:lnTo>
                  <a:lnTo>
                    <a:pt x="195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179" name="Shape 179"/>
            <p:cNvSpPr/>
            <p:nvPr/>
          </p:nvSpPr>
          <p:spPr>
            <a:xfrm>
              <a:off x="4233144" y="1787006"/>
              <a:ext cx="573183" cy="289305"/>
            </a:xfrm>
            <a:custGeom>
              <a:pathLst>
                <a:path extrusionOk="0" h="8150" w="24053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180" name="Shape 180"/>
            <p:cNvSpPr/>
            <p:nvPr/>
          </p:nvSpPr>
          <p:spPr>
            <a:xfrm>
              <a:off x="3640743" y="2708179"/>
              <a:ext cx="881371" cy="854431"/>
            </a:xfrm>
            <a:custGeom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gradFill>
              <a:gsLst>
                <a:gs pos="0">
                  <a:srgbClr val="4D4D4D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1" name="Shape 181"/>
            <p:cNvSpPr/>
            <p:nvPr/>
          </p:nvSpPr>
          <p:spPr>
            <a:xfrm>
              <a:off x="3964720" y="2291507"/>
              <a:ext cx="555203" cy="453658"/>
            </a:xfrm>
            <a:custGeom>
              <a:pathLst>
                <a:path extrusionOk="0" h="12771" w="23257">
                  <a:moveTo>
                    <a:pt x="3727" y="0"/>
                  </a:moveTo>
                  <a:lnTo>
                    <a:pt x="0" y="4522"/>
                  </a:lnTo>
                  <a:lnTo>
                    <a:pt x="23257" y="12771"/>
                  </a:lnTo>
                  <a:lnTo>
                    <a:pt x="23257" y="7056"/>
                  </a:lnTo>
                  <a:close/>
                </a:path>
              </a:pathLst>
            </a:custGeom>
            <a:gradFill>
              <a:gsLst>
                <a:gs pos="0">
                  <a:srgbClr val="FFCA37"/>
                </a:gs>
                <a:gs pos="100000">
                  <a:srgbClr val="AD8107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2" name="Shape 182"/>
            <p:cNvSpPr/>
            <p:nvPr/>
          </p:nvSpPr>
          <p:spPr>
            <a:xfrm flipH="1">
              <a:off x="4518736" y="2291507"/>
              <a:ext cx="555203" cy="453658"/>
            </a:xfrm>
            <a:custGeom>
              <a:pathLst>
                <a:path extrusionOk="0" h="12771" w="23257">
                  <a:moveTo>
                    <a:pt x="3727" y="0"/>
                  </a:moveTo>
                  <a:lnTo>
                    <a:pt x="0" y="4522"/>
                  </a:lnTo>
                  <a:lnTo>
                    <a:pt x="23257" y="12771"/>
                  </a:lnTo>
                  <a:lnTo>
                    <a:pt x="23257" y="7056"/>
                  </a:lnTo>
                  <a:close/>
                </a:path>
              </a:pathLst>
            </a:custGeom>
            <a:solidFill>
              <a:srgbClr val="F4B400"/>
            </a:solidFill>
            <a:ln>
              <a:noFill/>
            </a:ln>
          </p:spPr>
        </p:sp>
        <p:sp>
          <p:nvSpPr>
            <p:cNvPr id="183" name="Shape 183"/>
            <p:cNvSpPr/>
            <p:nvPr/>
          </p:nvSpPr>
          <p:spPr>
            <a:xfrm>
              <a:off x="4084537" y="1922553"/>
              <a:ext cx="435387" cy="501365"/>
            </a:xfrm>
            <a:custGeom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gradFill>
              <a:gsLst>
                <a:gs pos="0">
                  <a:srgbClr val="4D4D4D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4" name="Shape 184"/>
            <p:cNvSpPr/>
            <p:nvPr/>
          </p:nvSpPr>
          <p:spPr>
            <a:xfrm flipH="1">
              <a:off x="4518735" y="1922553"/>
              <a:ext cx="435387" cy="501365"/>
            </a:xfrm>
            <a:custGeom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</p:sp>
        <p:sp>
          <p:nvSpPr>
            <p:cNvPr id="185" name="Shape 185"/>
            <p:cNvSpPr/>
            <p:nvPr/>
          </p:nvSpPr>
          <p:spPr>
            <a:xfrm>
              <a:off x="4266040" y="1368287"/>
              <a:ext cx="253884" cy="593119"/>
            </a:xfrm>
            <a:custGeom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gradFill>
              <a:gsLst>
                <a:gs pos="0">
                  <a:srgbClr val="DB0000"/>
                </a:gs>
                <a:gs pos="100000">
                  <a:srgbClr val="540303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6" name="Shape 186"/>
            <p:cNvSpPr/>
            <p:nvPr/>
          </p:nvSpPr>
          <p:spPr>
            <a:xfrm flipH="1">
              <a:off x="4518734" y="1368287"/>
              <a:ext cx="253884" cy="593119"/>
            </a:xfrm>
            <a:custGeom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DB4437"/>
            </a:solidFill>
            <a:ln>
              <a:noFill/>
            </a:ln>
          </p:spPr>
        </p:sp>
        <p:sp>
          <p:nvSpPr>
            <p:cNvPr id="187" name="Shape 187"/>
            <p:cNvSpPr/>
            <p:nvPr/>
          </p:nvSpPr>
          <p:spPr>
            <a:xfrm>
              <a:off x="3877348" y="2290728"/>
              <a:ext cx="642683" cy="657851"/>
            </a:xfrm>
            <a:custGeom>
              <a:pathLst>
                <a:path extrusionOk="0" h="46623" w="65016">
                  <a:moveTo>
                    <a:pt x="17858" y="0"/>
                  </a:moveTo>
                  <a:lnTo>
                    <a:pt x="0" y="22135"/>
                  </a:lnTo>
                  <a:lnTo>
                    <a:pt x="65016" y="46623"/>
                  </a:lnTo>
                  <a:lnTo>
                    <a:pt x="65016" y="17537"/>
                  </a:lnTo>
                  <a:close/>
                </a:path>
              </a:pathLst>
            </a:custGeom>
            <a:gradFill>
              <a:gsLst>
                <a:gs pos="0">
                  <a:srgbClr val="4D4D4D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88" name="Shape 188"/>
            <p:cNvSpPr/>
            <p:nvPr/>
          </p:nvSpPr>
          <p:spPr>
            <a:xfrm flipH="1">
              <a:off x="4518572" y="2291772"/>
              <a:ext cx="642683" cy="657851"/>
            </a:xfrm>
            <a:custGeom>
              <a:pathLst>
                <a:path extrusionOk="0" h="46623" w="65016">
                  <a:moveTo>
                    <a:pt x="17858" y="0"/>
                  </a:moveTo>
                  <a:lnTo>
                    <a:pt x="0" y="22135"/>
                  </a:lnTo>
                  <a:lnTo>
                    <a:pt x="65016" y="46623"/>
                  </a:lnTo>
                  <a:lnTo>
                    <a:pt x="65016" y="17537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</p:sp>
        <p:sp>
          <p:nvSpPr>
            <p:cNvPr id="189" name="Shape 189"/>
            <p:cNvSpPr/>
            <p:nvPr/>
          </p:nvSpPr>
          <p:spPr>
            <a:xfrm flipH="1">
              <a:off x="4522009" y="2708179"/>
              <a:ext cx="881371" cy="854431"/>
            </a:xfrm>
            <a:custGeom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</p:sp>
      </p:grpSp>
      <p:grpSp>
        <p:nvGrpSpPr>
          <p:cNvPr id="190" name="Shape 190"/>
          <p:cNvGrpSpPr/>
          <p:nvPr/>
        </p:nvGrpSpPr>
        <p:grpSpPr>
          <a:xfrm>
            <a:off x="5069750" y="1552475"/>
            <a:ext cx="2786302" cy="747300"/>
            <a:chOff x="4633950" y="1206575"/>
            <a:chExt cx="2786302" cy="747300"/>
          </a:xfrm>
        </p:grpSpPr>
        <p:cxnSp>
          <p:nvCxnSpPr>
            <p:cNvPr id="191" name="Shape 191"/>
            <p:cNvCxnSpPr/>
            <p:nvPr/>
          </p:nvCxnSpPr>
          <p:spPr>
            <a:xfrm>
              <a:off x="4633950" y="1582190"/>
              <a:ext cx="1549500" cy="0"/>
            </a:xfrm>
            <a:prstGeom prst="straightConnector1">
              <a:avLst/>
            </a:prstGeom>
            <a:noFill/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92" name="Shape 192"/>
            <p:cNvSpPr txBox="1"/>
            <p:nvPr/>
          </p:nvSpPr>
          <p:spPr>
            <a:xfrm>
              <a:off x="6223852" y="1206575"/>
              <a:ext cx="1196400" cy="7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Box Office Performance Prediction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SzPts val="1100"/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3" name="Shape 193"/>
            <p:cNvSpPr/>
            <p:nvPr/>
          </p:nvSpPr>
          <p:spPr>
            <a:xfrm>
              <a:off x="6014671" y="1481782"/>
              <a:ext cx="198600" cy="198300"/>
            </a:xfrm>
            <a:prstGeom prst="ellipse">
              <a:avLst/>
            </a:prstGeom>
            <a:solidFill>
              <a:srgbClr val="DB4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194" name="Shape 194"/>
            <p:cNvSpPr txBox="1"/>
            <p:nvPr/>
          </p:nvSpPr>
          <p:spPr>
            <a:xfrm>
              <a:off x="5991690" y="142574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195" name="Shape 195"/>
          <p:cNvGrpSpPr/>
          <p:nvPr/>
        </p:nvGrpSpPr>
        <p:grpSpPr>
          <a:xfrm>
            <a:off x="5500250" y="2432325"/>
            <a:ext cx="2231902" cy="691800"/>
            <a:chOff x="5064450" y="2086425"/>
            <a:chExt cx="2231902" cy="691800"/>
          </a:xfrm>
        </p:grpSpPr>
        <p:sp>
          <p:nvSpPr>
            <p:cNvPr id="196" name="Shape 196"/>
            <p:cNvSpPr txBox="1"/>
            <p:nvPr/>
          </p:nvSpPr>
          <p:spPr>
            <a:xfrm>
              <a:off x="6223852" y="2086425"/>
              <a:ext cx="10725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Sentiment Analysis 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SzPts val="1100"/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97" name="Shape 197"/>
            <p:cNvCxnSpPr/>
            <p:nvPr/>
          </p:nvCxnSpPr>
          <p:spPr>
            <a:xfrm>
              <a:off x="5064450" y="2460069"/>
              <a:ext cx="1119000" cy="0"/>
            </a:xfrm>
            <a:prstGeom prst="straightConnector1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98" name="Shape 198"/>
            <p:cNvSpPr/>
            <p:nvPr/>
          </p:nvSpPr>
          <p:spPr>
            <a:xfrm>
              <a:off x="6014671" y="2353882"/>
              <a:ext cx="198600" cy="1983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199" name="Shape 199"/>
            <p:cNvSpPr txBox="1"/>
            <p:nvPr/>
          </p:nvSpPr>
          <p:spPr>
            <a:xfrm>
              <a:off x="5991690" y="229784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00" name="Shape 200"/>
          <p:cNvGrpSpPr/>
          <p:nvPr/>
        </p:nvGrpSpPr>
        <p:grpSpPr>
          <a:xfrm>
            <a:off x="1179901" y="2018293"/>
            <a:ext cx="3433299" cy="747300"/>
            <a:chOff x="744101" y="1672393"/>
            <a:chExt cx="3433299" cy="747300"/>
          </a:xfrm>
        </p:grpSpPr>
        <p:cxnSp>
          <p:nvCxnSpPr>
            <p:cNvPr id="201" name="Shape 201"/>
            <p:cNvCxnSpPr/>
            <p:nvPr/>
          </p:nvCxnSpPr>
          <p:spPr>
            <a:xfrm rot="10800000">
              <a:off x="2921300" y="2046050"/>
              <a:ext cx="1256100" cy="0"/>
            </a:xfrm>
            <a:prstGeom prst="straightConnector1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02" name="Shape 202"/>
            <p:cNvSpPr txBox="1"/>
            <p:nvPr/>
          </p:nvSpPr>
          <p:spPr>
            <a:xfrm>
              <a:off x="744101" y="1672393"/>
              <a:ext cx="2127300" cy="7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Classifier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SzPts val="1100"/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>
              <a:off x="2874851" y="1943786"/>
              <a:ext cx="198600" cy="1983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204" name="Shape 204"/>
            <p:cNvSpPr txBox="1"/>
            <p:nvPr/>
          </p:nvSpPr>
          <p:spPr>
            <a:xfrm>
              <a:off x="2849841" y="1887745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05" name="Shape 205"/>
          <p:cNvGrpSpPr/>
          <p:nvPr/>
        </p:nvGrpSpPr>
        <p:grpSpPr>
          <a:xfrm>
            <a:off x="6009950" y="3429350"/>
            <a:ext cx="2402600" cy="691800"/>
            <a:chOff x="5574150" y="3083450"/>
            <a:chExt cx="2402600" cy="691800"/>
          </a:xfrm>
        </p:grpSpPr>
        <p:cxnSp>
          <p:nvCxnSpPr>
            <p:cNvPr id="206" name="Shape 206"/>
            <p:cNvCxnSpPr/>
            <p:nvPr/>
          </p:nvCxnSpPr>
          <p:spPr>
            <a:xfrm>
              <a:off x="5574150" y="3449448"/>
              <a:ext cx="609300" cy="0"/>
            </a:xfrm>
            <a:prstGeom prst="straightConnector1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07" name="Shape 207"/>
            <p:cNvSpPr/>
            <p:nvPr/>
          </p:nvSpPr>
          <p:spPr>
            <a:xfrm>
              <a:off x="6014671" y="3349032"/>
              <a:ext cx="198600" cy="1983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208" name="Shape 208"/>
            <p:cNvSpPr txBox="1"/>
            <p:nvPr/>
          </p:nvSpPr>
          <p:spPr>
            <a:xfrm>
              <a:off x="5991690" y="329299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9" name="Shape 209"/>
            <p:cNvSpPr txBox="1"/>
            <p:nvPr/>
          </p:nvSpPr>
          <p:spPr>
            <a:xfrm>
              <a:off x="6223850" y="3083450"/>
              <a:ext cx="17529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Data Acquisition &amp; Exploratory Analysis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0" name="Shape 210"/>
          <p:cNvGrpSpPr/>
          <p:nvPr/>
        </p:nvGrpSpPr>
        <p:grpSpPr>
          <a:xfrm>
            <a:off x="1179901" y="2853509"/>
            <a:ext cx="3021694" cy="747300"/>
            <a:chOff x="744101" y="2507609"/>
            <a:chExt cx="3021694" cy="747300"/>
          </a:xfrm>
        </p:grpSpPr>
        <p:cxnSp>
          <p:nvCxnSpPr>
            <p:cNvPr id="211" name="Shape 211"/>
            <p:cNvCxnSpPr/>
            <p:nvPr/>
          </p:nvCxnSpPr>
          <p:spPr>
            <a:xfrm rot="10800000">
              <a:off x="2915895" y="2881250"/>
              <a:ext cx="849900" cy="0"/>
            </a:xfrm>
            <a:prstGeom prst="straightConnector1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12" name="Shape 212"/>
            <p:cNvSpPr/>
            <p:nvPr/>
          </p:nvSpPr>
          <p:spPr>
            <a:xfrm>
              <a:off x="2874851" y="2780836"/>
              <a:ext cx="198600" cy="1983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213" name="Shape 213"/>
            <p:cNvSpPr txBox="1"/>
            <p:nvPr/>
          </p:nvSpPr>
          <p:spPr>
            <a:xfrm>
              <a:off x="2849841" y="2724795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14" name="Shape 214"/>
            <p:cNvSpPr txBox="1"/>
            <p:nvPr/>
          </p:nvSpPr>
          <p:spPr>
            <a:xfrm>
              <a:off x="744101" y="2507609"/>
              <a:ext cx="2127300" cy="7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          </a:t>
              </a: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Feature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 Extraction &amp; Selection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SzPts val="1100"/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idx="1" type="body"/>
          </p:nvPr>
        </p:nvSpPr>
        <p:spPr>
          <a:xfrm>
            <a:off x="729450" y="2078875"/>
            <a:ext cx="7688700" cy="25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</a:t>
            </a:r>
            <a:r>
              <a:rPr i="1" lang="en" u="sng"/>
              <a:t>google</a:t>
            </a:r>
            <a:r>
              <a:rPr lang="en"/>
              <a:t> and </a:t>
            </a:r>
            <a:r>
              <a:rPr i="1" lang="en" u="sng"/>
              <a:t>tweepy</a:t>
            </a:r>
            <a:r>
              <a:rPr lang="en"/>
              <a:t> to gather twitter data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</a:t>
            </a:r>
            <a:r>
              <a:rPr i="1" lang="en" u="sng"/>
              <a:t>pymongo</a:t>
            </a:r>
            <a:r>
              <a:rPr lang="en"/>
              <a:t> to store data in local computer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</a:t>
            </a:r>
            <a:r>
              <a:rPr i="1" lang="en" u="sng"/>
              <a:t>nltk</a:t>
            </a:r>
            <a:r>
              <a:rPr lang="en"/>
              <a:t> to extract features and to analyze sentiment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</a:t>
            </a:r>
            <a:r>
              <a:rPr i="1" lang="en" u="sng"/>
              <a:t>Tableau</a:t>
            </a:r>
            <a:r>
              <a:rPr lang="en"/>
              <a:t> to visualize result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</a:t>
            </a:r>
            <a:r>
              <a:rPr i="1" lang="en" u="sng"/>
              <a:t>sklearn</a:t>
            </a:r>
            <a:r>
              <a:rPr lang="en"/>
              <a:t> to train the classifier model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</a:t>
            </a:r>
            <a:r>
              <a:rPr i="1" lang="en" u="sng"/>
              <a:t>pickle</a:t>
            </a:r>
            <a:r>
              <a:rPr lang="en"/>
              <a:t> to save trained models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</a:t>
            </a:r>
            <a:r>
              <a:rPr i="1" lang="en" u="sng"/>
              <a:t>sklearn</a:t>
            </a:r>
            <a:r>
              <a:rPr lang="en"/>
              <a:t> to predict future Box-Office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Packages &amp; Steps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Work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Data Acquisition and Exploratory Data Analysis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Feature Extraction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      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Sentiment Analysis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